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6" r:id="rId5"/>
    <p:sldId id="275" r:id="rId6"/>
    <p:sldId id="277" r:id="rId7"/>
    <p:sldId id="269" r:id="rId8"/>
    <p:sldId id="260" r:id="rId9"/>
    <p:sldId id="276" r:id="rId10"/>
    <p:sldId id="273" r:id="rId11"/>
    <p:sldId id="267" r:id="rId12"/>
    <p:sldId id="259" r:id="rId13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/>
      <dgm:spPr/>
      <dgm:t>
        <a:bodyPr rtlCol="0"/>
        <a:lstStyle/>
        <a:p>
          <a:pPr rtl="0"/>
          <a:r>
            <a:rPr lang="pl-PL" dirty="0"/>
            <a:t>zapisz ujawniony wpis</a:t>
          </a:r>
          <a:endParaRPr lang="en-US" dirty="0"/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/>
      <dgm:spPr/>
      <dgm:t>
        <a:bodyPr rtlCol="0"/>
        <a:lstStyle/>
        <a:p>
          <a:pPr rtl="0"/>
          <a:r>
            <a:rPr lang="pl-PL" dirty="0"/>
            <a:t>nie kasuj wiadomości</a:t>
          </a:r>
          <a:endParaRPr lang="pl" dirty="0"/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/>
      <dgm:spPr/>
      <dgm:t>
        <a:bodyPr rtlCol="0"/>
        <a:lstStyle/>
        <a:p>
          <a:pPr rtl="0"/>
          <a:r>
            <a:rPr lang="pl-PL" dirty="0"/>
            <a:t>zgłoś wpis</a:t>
          </a:r>
          <a:endParaRPr lang="pl" dirty="0"/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/>
      <dgm:spPr/>
      <dgm:t>
        <a:bodyPr rtlCol="0"/>
        <a:lstStyle/>
        <a:p>
          <a:pPr rtl="0"/>
          <a:r>
            <a:rPr lang="pl-PL" dirty="0"/>
            <a:t>powiadom dorosłego</a:t>
          </a:r>
          <a:endParaRPr lang="pl" dirty="0"/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/>
      <dgm:spPr/>
      <dgm:t>
        <a:bodyPr rtlCol="0"/>
        <a:lstStyle/>
        <a:p>
          <a:pPr rtl="0"/>
          <a:r>
            <a:rPr lang="pl-PL" dirty="0"/>
            <a:t>powiadom organy ścigania</a:t>
          </a:r>
          <a:endParaRPr lang="pl" dirty="0"/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50146" y="1574422"/>
          <a:ext cx="1037417" cy="172623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6975" y="2090196"/>
          <a:ext cx="1558458" cy="136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zapisz ujawniony wpis</a:t>
          </a:r>
          <a:endParaRPr lang="en-US" sz="2000" kern="1200" dirty="0"/>
        </a:p>
      </dsp:txBody>
      <dsp:txXfrm>
        <a:off x="176975" y="2090196"/>
        <a:ext cx="1558458" cy="1366080"/>
      </dsp:txXfrm>
    </dsp:sp>
    <dsp:sp modelId="{B746139E-4627-4CCC-9299-5653D77ED24D}">
      <dsp:nvSpPr>
        <dsp:cNvPr id="0" name=""/>
        <dsp:cNvSpPr/>
      </dsp:nvSpPr>
      <dsp:spPr>
        <a:xfrm>
          <a:off x="1441385" y="1447334"/>
          <a:ext cx="294048" cy="29404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8004" y="1102321"/>
          <a:ext cx="1037417" cy="172623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4833" y="1618095"/>
          <a:ext cx="1558458" cy="136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nie kasuj wiadomości</a:t>
          </a:r>
          <a:endParaRPr lang="pl" sz="2000" kern="1200" dirty="0"/>
        </a:p>
      </dsp:txBody>
      <dsp:txXfrm>
        <a:off x="2084833" y="1618095"/>
        <a:ext cx="1558458" cy="1366080"/>
      </dsp:txXfrm>
    </dsp:sp>
    <dsp:sp modelId="{F6F2BEFC-1674-4E8D-98FF-DE4432BB887C}">
      <dsp:nvSpPr>
        <dsp:cNvPr id="0" name=""/>
        <dsp:cNvSpPr/>
      </dsp:nvSpPr>
      <dsp:spPr>
        <a:xfrm>
          <a:off x="3349243" y="975233"/>
          <a:ext cx="294048" cy="29404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861" y="630220"/>
          <a:ext cx="1037417" cy="172623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2690" y="1145993"/>
          <a:ext cx="1558458" cy="136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zgłoś wpis</a:t>
          </a:r>
          <a:endParaRPr lang="pl" sz="2000" kern="1200" dirty="0"/>
        </a:p>
      </dsp:txBody>
      <dsp:txXfrm>
        <a:off x="3992690" y="1145993"/>
        <a:ext cx="1558458" cy="1366080"/>
      </dsp:txXfrm>
    </dsp:sp>
    <dsp:sp modelId="{D5E82CFA-3F05-41CB-A66C-3A904CCE06CE}">
      <dsp:nvSpPr>
        <dsp:cNvPr id="0" name=""/>
        <dsp:cNvSpPr/>
      </dsp:nvSpPr>
      <dsp:spPr>
        <a:xfrm>
          <a:off x="5257100" y="503132"/>
          <a:ext cx="294048" cy="29404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3719" y="158118"/>
          <a:ext cx="1037417" cy="172623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0548" y="673892"/>
          <a:ext cx="1558458" cy="136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powiadom dorosłego</a:t>
          </a:r>
          <a:endParaRPr lang="pl" sz="2000" kern="1200" dirty="0"/>
        </a:p>
      </dsp:txBody>
      <dsp:txXfrm>
        <a:off x="5900548" y="673892"/>
        <a:ext cx="1558458" cy="1366080"/>
      </dsp:txXfrm>
    </dsp:sp>
    <dsp:sp modelId="{F62C0D9F-BF11-4D63-A28B-80FA21343A28}">
      <dsp:nvSpPr>
        <dsp:cNvPr id="0" name=""/>
        <dsp:cNvSpPr/>
      </dsp:nvSpPr>
      <dsp:spPr>
        <a:xfrm>
          <a:off x="7164957" y="31031"/>
          <a:ext cx="294048" cy="294048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1576" y="-313982"/>
          <a:ext cx="1037417" cy="172623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08405" y="201791"/>
          <a:ext cx="1558458" cy="136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rtlCol="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powiadom organy ścigania</a:t>
          </a:r>
          <a:endParaRPr lang="pl" sz="2000" kern="1200" dirty="0"/>
        </a:p>
      </dsp:txBody>
      <dsp:txXfrm>
        <a:off x="7808405" y="201791"/>
        <a:ext cx="1558458" cy="136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8" name="Prostokąt zaokrąglony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2016-09-01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dyzurnet@dyzurnet.pl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" dirty="0"/>
              <a:t>STANDARDY OCHRONY MAŁOLETNICH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3" y="3108803"/>
            <a:ext cx="7091361" cy="1392175"/>
          </a:xfrm>
        </p:spPr>
        <p:txBody>
          <a:bodyPr rtlCol="0">
            <a:normAutofit/>
          </a:bodyPr>
          <a:lstStyle/>
          <a:p>
            <a:pPr rtl="0"/>
            <a:r>
              <a:rPr lang="pl-PL" dirty="0">
                <a:solidFill>
                  <a:schemeClr val="bg2">
                    <a:lumMod val="25000"/>
                  </a:schemeClr>
                </a:solidFill>
              </a:rPr>
              <a:t>w PSONI Koło w Gdyni</a:t>
            </a:r>
          </a:p>
          <a:p>
            <a:pPr rtl="0"/>
            <a:endParaRPr lang="pl-PL" dirty="0">
              <a:solidFill>
                <a:schemeClr val="tx2"/>
              </a:solidFill>
            </a:endParaRPr>
          </a:p>
          <a:p>
            <a:pPr rtl="0"/>
            <a:r>
              <a:rPr lang="pl-PL" dirty="0"/>
              <a:t>w</a:t>
            </a:r>
            <a:r>
              <a:rPr lang="pl" dirty="0"/>
              <a:t>ersja skrócona – dla dzieci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zawartości 5">
            <a:extLst>
              <a:ext uri="{FF2B5EF4-FFF2-40B4-BE49-F238E27FC236}">
                <a16:creationId xmlns:a16="http://schemas.microsoft.com/office/drawing/2014/main" id="{1328EFEC-0A03-5991-08E5-61E676181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170" y="3517777"/>
            <a:ext cx="2488213" cy="2756893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DADC6B8-FA19-D3DA-9753-47585F40685F}"/>
              </a:ext>
            </a:extLst>
          </p:cNvPr>
          <p:cNvSpPr txBox="1"/>
          <p:nvPr/>
        </p:nvSpPr>
        <p:spPr>
          <a:xfrm>
            <a:off x="1331650" y="748480"/>
            <a:ext cx="6747029" cy="433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400" b="1" dirty="0">
                <a:solidFill>
                  <a:schemeClr val="tx2"/>
                </a:solidFill>
                <a:latin typeface="Open Sans" panose="020B0606030504020204" pitchFamily="34" charset="0"/>
              </a:rPr>
              <a:t>Korzystając z Internetu: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nie podawaj w sieci swoich danych osobowych, takich jak: imię, nazwisko, numer telefonu czy adres domowy,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dbaj o ochronę swojego wizerunku (w przypadku publikacji zdjęć w sieci dbaj, aby dostęp do nich miały wyłącznie osoby znajome, nie wyrażaj zgody na publikowane twojego wizerunku w mediach społecznościowych innych osób, nie udostępniaj swoich zdjęć nieznajomym, dla swojego dobra nie udostępniaj nikomu swoich zdjęć intymnych, czy w niepełnym ubraniu),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nie atakuj nikogo w sieci, niezależnie od tego, jakie zdanie on wyraża – nie pokazuj agresji, nie stosuj gróźb,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dbaj o swoje zdrowie – ogranicz korzystanie z sieci do minimum,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wybieraj treści edukacyjne, promujące rozwój, unikaj tych nic niewnoszących, ośmieszających innych, promujących negatywne postawy, itp.,</a:t>
            </a:r>
          </a:p>
          <a:p>
            <a:pPr marL="342900" lvl="0" indent="-342900" algn="just"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dbaj o wartościowe kontakty twarzą w twarz – pamiętaj by oprócz relacji </a:t>
            </a:r>
            <a:b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</a:b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w sieci nawiązywać znajomości w realnym świecie (im dłużej korzystasz </a:t>
            </a:r>
            <a:b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</a:br>
            <a:r>
              <a:rPr lang="pl-PL" sz="1400" dirty="0">
                <a:solidFill>
                  <a:schemeClr val="tx2"/>
                </a:solidFill>
                <a:latin typeface="Open Sans" panose="020B0606030504020204" pitchFamily="34" charset="0"/>
              </a:rPr>
              <a:t>z sieci, tym mniej rozmawiasz ze znajomymi twarzą w twarz)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7CF25FC-4AD3-37D7-D85C-8898893826CA}"/>
              </a:ext>
            </a:extLst>
          </p:cNvPr>
          <p:cNvSpPr txBox="1"/>
          <p:nvPr/>
        </p:nvSpPr>
        <p:spPr>
          <a:xfrm>
            <a:off x="8457460" y="1739785"/>
            <a:ext cx="334392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Korzystaj z materiałów edukacyjnych i pogadanek organizowanych w placówce na temat bezpiecznego korzystania z </a:t>
            </a:r>
            <a:r>
              <a:rPr lang="pl-PL" dirty="0">
                <a:solidFill>
                  <a:srgbClr val="FF0000"/>
                </a:solidFill>
                <a:latin typeface="Open Sans" panose="020B0606030504020204" pitchFamily="34" charset="0"/>
              </a:rPr>
              <a:t>I</a:t>
            </a:r>
            <a:r>
              <a:rPr lang="pl-PL" sz="1800" b="0" i="0" u="none" strike="noStrike" baseline="0" dirty="0">
                <a:solidFill>
                  <a:srgbClr val="FF0000"/>
                </a:solidFill>
                <a:latin typeface="Open Sans" panose="020B0606030504020204" pitchFamily="34" charset="0"/>
              </a:rPr>
              <a:t>nternetu.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88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42892" y="657687"/>
            <a:ext cx="7637123" cy="4800600"/>
          </a:xfrm>
        </p:spPr>
        <p:txBody>
          <a:bodyPr rtlCol="0">
            <a:normAutofit lnSpcReduction="10000"/>
          </a:bodyPr>
          <a:lstStyle/>
          <a:p>
            <a:pPr marL="45720" indent="0" rtl="0">
              <a:buNone/>
            </a:pPr>
            <a:r>
              <a:rPr lang="pl-PL" b="1" dirty="0"/>
              <a:t>Zagrożenia w Internecie to m.in.: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mowa nienawiści,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cyberprzemoc,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kradzież lub przejęcie tożsamości,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złośliwe oprogramowanie,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gry społecznościowe,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niebezpieczne kontakty z nieznanymi osobami,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err="1"/>
              <a:t>cyberprostytucja</a:t>
            </a:r>
            <a:r>
              <a:rPr lang="pl-PL" dirty="0"/>
              <a:t>,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dirty="0"/>
              <a:t> pedofilia</a:t>
            </a:r>
          </a:p>
          <a:p>
            <a:pPr rtl="0">
              <a:buFont typeface="Wingdings" panose="05000000000000000000" pitchFamily="2" charset="2"/>
              <a:buChar char="Ø"/>
            </a:pPr>
            <a:endParaRPr lang="pl-PL" dirty="0"/>
          </a:p>
          <a:p>
            <a:pPr rtl="0">
              <a:buFont typeface="Wingdings" panose="05000000000000000000" pitchFamily="2" charset="2"/>
              <a:buChar char="Ø"/>
            </a:pPr>
            <a:endParaRPr lang="pl-PL" dirty="0"/>
          </a:p>
        </p:txBody>
      </p:sp>
      <p:pic>
        <p:nvPicPr>
          <p:cNvPr id="5" name="Symbol zastępczy zawartości 5">
            <a:extLst>
              <a:ext uri="{FF2B5EF4-FFF2-40B4-BE49-F238E27FC236}">
                <a16:creationId xmlns:a16="http://schemas.microsoft.com/office/drawing/2014/main" id="{5997B8E2-A7F2-A0DE-A677-450494DDF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253" y="3866869"/>
            <a:ext cx="2488213" cy="2756893"/>
          </a:xfrm>
          <a:prstGeom prst="rect">
            <a:avLst/>
          </a:prstGeom>
        </p:spPr>
      </p:pic>
      <p:pic>
        <p:nvPicPr>
          <p:cNvPr id="2050" name="Picture 2" descr="Migające żarówki Czerwone Włączają I Wyłączają Wiązki światła. Ikona  Animowanego Ostrzeżenia Alarmowego. Lampa Błyszcząca Zbiory Wideo - Video  złożonej z światło, jaskrawy: 227645487">
            <a:extLst>
              <a:ext uri="{FF2B5EF4-FFF2-40B4-BE49-F238E27FC236}">
                <a16:creationId xmlns:a16="http://schemas.microsoft.com/office/drawing/2014/main" id="{E902EE44-0FA2-3951-F060-DF01C9144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866" y="2223117"/>
            <a:ext cx="2404387" cy="135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860" y="0"/>
            <a:ext cx="9372600" cy="1200416"/>
          </a:xfrm>
        </p:spPr>
        <p:txBody>
          <a:bodyPr rtlCol="0"/>
          <a:lstStyle/>
          <a:p>
            <a:pPr rtl="0"/>
            <a:r>
              <a:rPr lang="pl" dirty="0"/>
              <a:t>Jeśli zaznasz przemocy w Internecie:</a:t>
            </a:r>
          </a:p>
        </p:txBody>
      </p:sp>
      <p:graphicFrame>
        <p:nvGraphicFramePr>
          <p:cNvPr id="15" name="Zawartość — symbol zastępczy 14" descr="Diagram Proces ze stopniowaniem w górę z 5 etapami postępującymi w górę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404151"/>
              </p:ext>
            </p:extLst>
          </p:nvPr>
        </p:nvGraphicFramePr>
        <p:xfrm>
          <a:off x="2341378" y="1003176"/>
          <a:ext cx="9372600" cy="3486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Symbol zastępczy zawartości 5">
            <a:extLst>
              <a:ext uri="{FF2B5EF4-FFF2-40B4-BE49-F238E27FC236}">
                <a16:creationId xmlns:a16="http://schemas.microsoft.com/office/drawing/2014/main" id="{EE1C1052-75F4-193B-9F20-681ED0347C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610"/>
            <a:ext cx="2488213" cy="2756893"/>
          </a:xfrm>
          <a:prstGeom prst="rect">
            <a:avLst/>
          </a:prstGeom>
        </p:spPr>
      </p:pic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28A0198-FC63-AAB4-A922-2E48187D0BBD}"/>
              </a:ext>
            </a:extLst>
          </p:cNvPr>
          <p:cNvSpPr/>
          <p:nvPr/>
        </p:nvSpPr>
        <p:spPr>
          <a:xfrm>
            <a:off x="6933460" y="2827538"/>
            <a:ext cx="408373" cy="80786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EE71B80-88B7-37B4-2AEF-C6CC7740E92D}"/>
              </a:ext>
            </a:extLst>
          </p:cNvPr>
          <p:cNvSpPr txBox="1"/>
          <p:nvPr/>
        </p:nvSpPr>
        <p:spPr>
          <a:xfrm>
            <a:off x="5803037" y="2066141"/>
            <a:ext cx="2808303" cy="3531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050" b="0" i="0" u="none" strike="noStrike" baseline="0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endParaRPr lang="pl-PL" sz="1050" b="0" i="0" u="none" strike="noStrike" baseline="0" dirty="0">
              <a:latin typeface="Lato" panose="020F0502020204030203" pitchFamily="34" charset="0"/>
            </a:endParaRPr>
          </a:p>
          <a:p>
            <a:pPr algn="ctr"/>
            <a:r>
              <a:rPr lang="pl-PL" dirty="0">
                <a:latin typeface="Lato" panose="020F0502020204030203" pitchFamily="34" charset="0"/>
                <a:hlinkClick r:id="rId8"/>
              </a:rPr>
              <a:t>dyzurnet@dyzurnet.pl</a:t>
            </a:r>
            <a:endParaRPr lang="pl-PL" dirty="0">
              <a:latin typeface="Lato" panose="020F0502020204030203" pitchFamily="34" charset="0"/>
            </a:endParaRPr>
          </a:p>
          <a:p>
            <a:pPr algn="ctr"/>
            <a:r>
              <a:rPr lang="pl-PL" sz="1800" b="1" i="0" u="none" strike="noStrike" baseline="0" dirty="0">
                <a:latin typeface="Lato" panose="020F0502020204030203" pitchFamily="34" charset="0"/>
              </a:rPr>
              <a:t>801 615 005</a:t>
            </a:r>
          </a:p>
          <a:p>
            <a:pPr algn="ctr"/>
            <a:endParaRPr lang="pl-PL" sz="1800" b="0" i="0" u="none" strike="noStrike" baseline="0" dirty="0">
              <a:latin typeface="Lato" panose="020F0502020204030203" pitchFamily="34" charset="0"/>
            </a:endParaRPr>
          </a:p>
          <a:p>
            <a:pPr algn="ctr"/>
            <a:r>
              <a:rPr lang="pl-PL" dirty="0">
                <a:latin typeface="Lato" panose="020F0502020204030203" pitchFamily="34" charset="0"/>
              </a:rPr>
              <a:t>lub </a:t>
            </a:r>
          </a:p>
          <a:p>
            <a:pPr algn="ctr"/>
            <a:r>
              <a:rPr lang="pl-PL" dirty="0">
                <a:latin typeface="Lato" panose="020F0502020204030203" pitchFamily="34" charset="0"/>
              </a:rPr>
              <a:t>moderatorowi strony / administratorowi serwisu</a:t>
            </a:r>
            <a:endParaRPr lang="pl-PL" sz="1800" b="0" i="0" u="none" strike="noStrike" baseline="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7483" y="464597"/>
            <a:ext cx="9372600" cy="2251970"/>
          </a:xfrm>
        </p:spPr>
        <p:txBody>
          <a:bodyPr rtlCol="0">
            <a:normAutofit/>
          </a:bodyPr>
          <a:lstStyle/>
          <a:p>
            <a:pPr rtl="0"/>
            <a:r>
              <a:rPr lang="pl-PL" b="1" dirty="0"/>
              <a:t>Gdy</a:t>
            </a:r>
            <a:r>
              <a:rPr lang="pl" b="1" dirty="0"/>
              <a:t> doświadczasz przemocy możesz liczyć </a:t>
            </a:r>
            <a:br>
              <a:rPr lang="pl" b="1" dirty="0"/>
            </a:br>
            <a:r>
              <a:rPr lang="pl" b="1" dirty="0"/>
              <a:t>na pomoc pracowników PSONI.</a:t>
            </a:r>
            <a:br>
              <a:rPr lang="pl" b="1" dirty="0"/>
            </a:br>
            <a:br>
              <a:rPr lang="pl" dirty="0"/>
            </a:b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897495" y="2278603"/>
            <a:ext cx="9750008" cy="2251970"/>
          </a:xfrm>
        </p:spPr>
        <p:txBody>
          <a:bodyPr rtlCol="0">
            <a:normAutofit/>
          </a:bodyPr>
          <a:lstStyle/>
          <a:p>
            <a:pPr rtl="0">
              <a:buFont typeface="Wingdings" panose="05000000000000000000" pitchFamily="2" charset="2"/>
              <a:buChar char="Ø"/>
            </a:pPr>
            <a:r>
              <a:rPr lang="pl-PL" sz="2800" dirty="0"/>
              <a:t> Dziecko ma prawo prosić o pomoc pracownika PSONI.</a:t>
            </a:r>
          </a:p>
          <a:p>
            <a:pPr rtl="0">
              <a:buFont typeface="Wingdings" panose="05000000000000000000" pitchFamily="2" charset="2"/>
              <a:buChar char="Ø"/>
            </a:pPr>
            <a:r>
              <a:rPr lang="pl-PL" sz="2800" dirty="0"/>
              <a:t> Pracownik zobowiązany jest do udzielenia pomocy   pokrzywdzonemu dziecku.</a:t>
            </a:r>
            <a:endParaRPr lang="pl" sz="2800" dirty="0"/>
          </a:p>
        </p:txBody>
      </p:sp>
      <p:pic>
        <p:nvPicPr>
          <p:cNvPr id="3074" name="Picture 2" descr="Clipart Nauczyciela Zdjęcia - darmowe pobieranie na Freepik">
            <a:extLst>
              <a:ext uri="{FF2B5EF4-FFF2-40B4-BE49-F238E27FC236}">
                <a16:creationId xmlns:a16="http://schemas.microsoft.com/office/drawing/2014/main" id="{A80CE718-C0CF-9A99-4C9A-3371B4B91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527" y="4141434"/>
            <a:ext cx="2988473" cy="256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75469" y="2241664"/>
            <a:ext cx="2951933" cy="3365659"/>
          </a:xfrm>
        </p:spPr>
        <p:txBody>
          <a:bodyPr rtlCol="0">
            <a:normAutofit/>
          </a:bodyPr>
          <a:lstStyle/>
          <a:p>
            <a:pPr marL="45720" indent="0" rtl="0">
              <a:buNone/>
            </a:pPr>
            <a:r>
              <a:rPr lang="pl-PL" dirty="0"/>
              <a:t>Jeśli chcesz opowiedzieć </a:t>
            </a:r>
            <a:br>
              <a:rPr lang="pl-PL" dirty="0"/>
            </a:br>
            <a:r>
              <a:rPr lang="pl-PL" dirty="0"/>
              <a:t>o swoich przeżyciach – zostaniesz spokojnie wysłuchany </a:t>
            </a:r>
            <a:br>
              <a:rPr lang="pl-PL" dirty="0"/>
            </a:br>
            <a:r>
              <a:rPr lang="pl-PL" dirty="0"/>
              <a:t>i potraktowany poważnie.</a:t>
            </a:r>
            <a:endParaRPr lang="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8F1D9E1-CF67-A38D-F02A-1ED0585187FE}"/>
              </a:ext>
            </a:extLst>
          </p:cNvPr>
          <p:cNvSpPr txBox="1"/>
          <p:nvPr/>
        </p:nvSpPr>
        <p:spPr>
          <a:xfrm>
            <a:off x="1467034" y="687391"/>
            <a:ext cx="60945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" sz="2800" b="1" dirty="0"/>
              <a:t>Zawiadom pedagoga, wychowawcę, dyrektora lub psychologa, gdy:</a:t>
            </a:r>
            <a:endParaRPr lang="pl-PL" sz="2800" b="1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B751406-771F-750A-6B0A-99E2DCED4F74}"/>
              </a:ext>
            </a:extLst>
          </p:cNvPr>
          <p:cNvSpPr txBox="1"/>
          <p:nvPr/>
        </p:nvSpPr>
        <p:spPr>
          <a:xfrm>
            <a:off x="1402671" y="2241664"/>
            <a:ext cx="6631620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" dirty="0"/>
              <a:t>oświadczasz przemocy fizycznej (bicie, popychanie, szarpanie, kaleczenie niebezpiecznymi przyrządami, itp.),</a:t>
            </a:r>
          </a:p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" dirty="0"/>
              <a:t>oświadczasz przemocy psychicznej (gnębienie, wyśmiewanie, oczernianie, zastraszanie, itp.),</a:t>
            </a:r>
          </a:p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doświadczasz w</a:t>
            </a:r>
            <a:r>
              <a:rPr lang="pl" dirty="0"/>
              <a:t>ykorzystywania seksualnego,</a:t>
            </a:r>
          </a:p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c</a:t>
            </a:r>
            <a:r>
              <a:rPr lang="pl" dirty="0"/>
              <a:t>zujesz się skrzywdzony,</a:t>
            </a:r>
          </a:p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c</a:t>
            </a:r>
            <a:r>
              <a:rPr lang="pl" dirty="0"/>
              <a:t>zujesz się zagrożony,</a:t>
            </a:r>
          </a:p>
          <a:p>
            <a:pPr marL="457200" indent="-457200" rtl="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dirty="0"/>
              <a:t>d</a:t>
            </a:r>
            <a:r>
              <a:rPr lang="pl" dirty="0"/>
              <a:t>oświadczasz cyberprzemocy</a:t>
            </a: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wartość — symbol zastępczy 2">
            <a:extLst>
              <a:ext uri="{FF2B5EF4-FFF2-40B4-BE49-F238E27FC236}">
                <a16:creationId xmlns:a16="http://schemas.microsoft.com/office/drawing/2014/main" id="{B4F90FE5-0276-3D73-C774-D10482852DFB}"/>
              </a:ext>
            </a:extLst>
          </p:cNvPr>
          <p:cNvSpPr txBox="1">
            <a:spLocks/>
          </p:cNvSpPr>
          <p:nvPr/>
        </p:nvSpPr>
        <p:spPr>
          <a:xfrm>
            <a:off x="1889572" y="1895567"/>
            <a:ext cx="9145372" cy="2246051"/>
          </a:xfrm>
          <a:prstGeom prst="rect">
            <a:avLst/>
          </a:prstGeom>
        </p:spPr>
        <p:txBody>
          <a:bodyPr rtlCol="0"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/>
              <a:t>rodziców lub opiekunów</a:t>
            </a:r>
            <a:r>
              <a:rPr lang="pl" sz="2400" dirty="0"/>
              <a:t>,</a:t>
            </a:r>
          </a:p>
          <a:p>
            <a:r>
              <a:rPr lang="pl-PL" sz="2400" dirty="0"/>
              <a:t>innych dzieci</a:t>
            </a:r>
            <a:r>
              <a:rPr lang="pl" sz="2400" dirty="0"/>
              <a:t>,</a:t>
            </a:r>
          </a:p>
          <a:p>
            <a:r>
              <a:rPr lang="pl-PL" sz="2400" dirty="0"/>
              <a:t>osób trzecich (np. pracowników szkoły, innych osób z którymi miałeś kontakt w swoim środowisku lub Internecie)</a:t>
            </a:r>
            <a:endParaRPr lang="pl" sz="2400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AF1982D6-9DD3-16A1-06BC-400CB5102231}"/>
              </a:ext>
            </a:extLst>
          </p:cNvPr>
          <p:cNvSpPr txBox="1">
            <a:spLocks/>
          </p:cNvSpPr>
          <p:nvPr/>
        </p:nvSpPr>
        <p:spPr>
          <a:xfrm>
            <a:off x="929828" y="648901"/>
            <a:ext cx="9372600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b="1" dirty="0"/>
              <a:t>Informuj o przemocy, </a:t>
            </a:r>
            <a:br>
              <a:rPr lang="pl" b="1" dirty="0"/>
            </a:br>
            <a:r>
              <a:rPr lang="pl" b="1" dirty="0"/>
              <a:t>której doświadczasz ze strony:</a:t>
            </a:r>
            <a:endParaRPr lang="en-US" dirty="0"/>
          </a:p>
        </p:txBody>
      </p:sp>
      <p:pic>
        <p:nvPicPr>
          <p:cNvPr id="1028" name="Picture 4" descr="Stop Przemoc Zdjęcia - darmowe pobieranie na Freepik">
            <a:extLst>
              <a:ext uri="{FF2B5EF4-FFF2-40B4-BE49-F238E27FC236}">
                <a16:creationId xmlns:a16="http://schemas.microsoft.com/office/drawing/2014/main" id="{61EE3A45-7E1F-4954-FCE7-DADFC6B06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66" y="43900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elefon Clipart Zdjęcia - darmowe pobieranie na Freepik">
            <a:extLst>
              <a:ext uri="{FF2B5EF4-FFF2-40B4-BE49-F238E27FC236}">
                <a16:creationId xmlns:a16="http://schemas.microsoft.com/office/drawing/2014/main" id="{BC794DC7-26CC-079A-92E1-C0ADDF04F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524" y="3941505"/>
            <a:ext cx="21240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FEED797-3A7F-3522-CF0C-2BA8E0B5405B}"/>
              </a:ext>
            </a:extLst>
          </p:cNvPr>
          <p:cNvSpPr txBox="1">
            <a:spLocks/>
          </p:cNvSpPr>
          <p:nvPr/>
        </p:nvSpPr>
        <p:spPr>
          <a:xfrm>
            <a:off x="929828" y="648901"/>
            <a:ext cx="9372600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b="1" dirty="0"/>
              <a:t>JEŚLI PADŁEŚ OFIARĄ PRZEMOCY </a:t>
            </a:r>
            <a:br>
              <a:rPr lang="pl" b="1" dirty="0"/>
            </a:br>
            <a:r>
              <a:rPr lang="pl" b="1" dirty="0"/>
              <a:t>MOŻESZ DZWONIĆ</a:t>
            </a:r>
            <a:endParaRPr lang="en-US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F4FB3F95-4FF0-4D2D-664E-B4446B38717B}"/>
              </a:ext>
            </a:extLst>
          </p:cNvPr>
          <p:cNvSpPr txBox="1">
            <a:spLocks/>
          </p:cNvSpPr>
          <p:nvPr/>
        </p:nvSpPr>
        <p:spPr>
          <a:xfrm>
            <a:off x="1285413" y="2003111"/>
            <a:ext cx="4005679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b="1" dirty="0">
                <a:solidFill>
                  <a:schemeClr val="tx2"/>
                </a:solidFill>
              </a:rPr>
              <a:t>116 111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Grafika 4" descr="Słuchawka">
            <a:extLst>
              <a:ext uri="{FF2B5EF4-FFF2-40B4-BE49-F238E27FC236}">
                <a16:creationId xmlns:a16="http://schemas.microsoft.com/office/drawing/2014/main" id="{432A2F99-4549-6C53-DE34-02633C5C6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93058">
            <a:off x="1432371" y="1806173"/>
            <a:ext cx="914400" cy="914400"/>
          </a:xfrm>
          <a:prstGeom prst="rect">
            <a:avLst/>
          </a:prstGeo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AA0B95CC-76C9-A0E3-FC71-31CA0D73DC3E}"/>
              </a:ext>
            </a:extLst>
          </p:cNvPr>
          <p:cNvSpPr txBox="1">
            <a:spLocks/>
          </p:cNvSpPr>
          <p:nvPr/>
        </p:nvSpPr>
        <p:spPr>
          <a:xfrm>
            <a:off x="1285413" y="2899174"/>
            <a:ext cx="3385143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sz="1800" b="1" dirty="0"/>
              <a:t>TELEFON ZAUFANIA DLA DZIECI I MŁODZIEŻY </a:t>
            </a:r>
            <a:r>
              <a:rPr lang="pl-PL" sz="1800" dirty="0"/>
              <a:t>(prowadzony przez Fundację Dajemy Dzieciom Siłę)</a:t>
            </a:r>
            <a:endParaRPr lang="en-US" sz="1800" dirty="0"/>
          </a:p>
        </p:txBody>
      </p:sp>
      <p:pic>
        <p:nvPicPr>
          <p:cNvPr id="7" name="Grafika 6" descr="Słuchawka">
            <a:extLst>
              <a:ext uri="{FF2B5EF4-FFF2-40B4-BE49-F238E27FC236}">
                <a16:creationId xmlns:a16="http://schemas.microsoft.com/office/drawing/2014/main" id="{BA65E896-7791-9DDF-81B6-23BB61BBD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93058">
            <a:off x="6865399" y="1858883"/>
            <a:ext cx="914400" cy="914400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AD721761-52F2-12DB-957C-3D572DBFEB72}"/>
              </a:ext>
            </a:extLst>
          </p:cNvPr>
          <p:cNvSpPr txBox="1">
            <a:spLocks/>
          </p:cNvSpPr>
          <p:nvPr/>
        </p:nvSpPr>
        <p:spPr>
          <a:xfrm>
            <a:off x="7190543" y="2003112"/>
            <a:ext cx="4005679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b="1" dirty="0">
                <a:solidFill>
                  <a:schemeClr val="tx2"/>
                </a:solidFill>
              </a:rPr>
              <a:t>800 12 12 12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56CBB4FC-09E1-F5FE-4C2D-3291A86F847D}"/>
              </a:ext>
            </a:extLst>
          </p:cNvPr>
          <p:cNvSpPr txBox="1">
            <a:spLocks/>
          </p:cNvSpPr>
          <p:nvPr/>
        </p:nvSpPr>
        <p:spPr>
          <a:xfrm>
            <a:off x="7637000" y="2916494"/>
            <a:ext cx="3385143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" sz="1800" b="1" dirty="0"/>
              <a:t>DZIECIĘCY TELEFON ZAUFANIA</a:t>
            </a:r>
          </a:p>
          <a:p>
            <a:pPr algn="ctr"/>
            <a:r>
              <a:rPr lang="pl" sz="1800" b="1" dirty="0"/>
              <a:t>RZECZNIKA PRAW DZIECKA </a:t>
            </a:r>
            <a:br>
              <a:rPr lang="pl" sz="1800" b="1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960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wartość — symbol zastępczy 2">
            <a:extLst>
              <a:ext uri="{FF2B5EF4-FFF2-40B4-BE49-F238E27FC236}">
                <a16:creationId xmlns:a16="http://schemas.microsoft.com/office/drawing/2014/main" id="{B4F90FE5-0276-3D73-C774-D10482852DFB}"/>
              </a:ext>
            </a:extLst>
          </p:cNvPr>
          <p:cNvSpPr txBox="1">
            <a:spLocks/>
          </p:cNvSpPr>
          <p:nvPr/>
        </p:nvSpPr>
        <p:spPr>
          <a:xfrm>
            <a:off x="2909549" y="2061838"/>
            <a:ext cx="9372600" cy="4114800"/>
          </a:xfrm>
          <a:prstGeom prst="rect">
            <a:avLst/>
          </a:prstGeom>
        </p:spPr>
        <p:txBody>
          <a:bodyPr rtlCol="0"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/>
              <a:t>życzliwego kontaktu z poszanowaniem granic osobistych</a:t>
            </a:r>
            <a:r>
              <a:rPr lang="pl" sz="2400" dirty="0"/>
              <a:t>,</a:t>
            </a:r>
          </a:p>
          <a:p>
            <a:r>
              <a:rPr lang="pl-PL" sz="2400" dirty="0"/>
              <a:t>otrzymywania zrozumiałych informacji</a:t>
            </a:r>
            <a:r>
              <a:rPr lang="pl" sz="2400" dirty="0"/>
              <a:t>,</a:t>
            </a:r>
          </a:p>
          <a:p>
            <a:r>
              <a:rPr lang="pl-PL" sz="2400" dirty="0"/>
              <a:t>nietykalności cielesnej</a:t>
            </a:r>
            <a:r>
              <a:rPr lang="pl" sz="2400" dirty="0"/>
              <a:t>,</a:t>
            </a:r>
          </a:p>
          <a:p>
            <a:r>
              <a:rPr lang="pl-PL" sz="2400" dirty="0"/>
              <a:t>tolerancji i szacunku</a:t>
            </a:r>
            <a:r>
              <a:rPr lang="pl" sz="2400" dirty="0"/>
              <a:t>,</a:t>
            </a:r>
          </a:p>
          <a:p>
            <a:r>
              <a:rPr lang="pl-PL" sz="2400" dirty="0"/>
              <a:t>o</a:t>
            </a:r>
            <a:r>
              <a:rPr lang="pl" sz="2400" dirty="0"/>
              <a:t>chrony swojego wizerunku i swoich danych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AF1982D6-9DD3-16A1-06BC-400CB5102231}"/>
              </a:ext>
            </a:extLst>
          </p:cNvPr>
          <p:cNvSpPr txBox="1">
            <a:spLocks/>
          </p:cNvSpPr>
          <p:nvPr/>
        </p:nvSpPr>
        <p:spPr>
          <a:xfrm>
            <a:off x="929829" y="1219199"/>
            <a:ext cx="9372600" cy="124879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" b="1" dirty="0"/>
              <a:t>W Placówkach PSONI masz prawo do</a:t>
            </a:r>
            <a:r>
              <a:rPr lang="pl" dirty="0"/>
              <a:t>:</a:t>
            </a:r>
            <a:endParaRPr lang="en-US" dirty="0"/>
          </a:p>
        </p:txBody>
      </p:sp>
      <p:pic>
        <p:nvPicPr>
          <p:cNvPr id="1026" name="Picture 2" descr="W Szkole, Clipartów Dla Dzieci, Szkoła, Dzieci PNG i plik PSD do pobrania  za darmo">
            <a:extLst>
              <a:ext uri="{FF2B5EF4-FFF2-40B4-BE49-F238E27FC236}">
                <a16:creationId xmlns:a16="http://schemas.microsoft.com/office/drawing/2014/main" id="{5991F38E-ED24-822A-A8FC-7851F91CB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76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99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 dirty="0"/>
              <a:t>Kontaktując się z innymi pamiętaj by: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208213" y="2035206"/>
            <a:ext cx="9510311" cy="4114800"/>
          </a:xfrm>
        </p:spPr>
        <p:txBody>
          <a:bodyPr rtlCol="0"/>
          <a:lstStyle/>
          <a:p>
            <a:pPr rtl="0">
              <a:buFont typeface="Wingdings" panose="05000000000000000000" pitchFamily="2" charset="2"/>
              <a:buChar char="ü"/>
            </a:pPr>
            <a:r>
              <a:rPr lang="pl-PL" dirty="0"/>
              <a:t>udzielać odpowiedzi adekwatnych do wieku i sytuacji,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pl-PL" dirty="0"/>
              <a:t>nie zawstydzać, nie upokarzać, nie lekceważyć i nie obrażać drugiej osoby,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pl-PL" dirty="0"/>
              <a:t>nie podnosić głosu bez potrzeby.</a:t>
            </a:r>
          </a:p>
          <a:p>
            <a:pPr marL="45720" indent="0" rtl="0">
              <a:buNone/>
            </a:pPr>
            <a:endParaRPr lang="pl-PL" dirty="0"/>
          </a:p>
          <a:p>
            <a:pPr marL="45720" indent="0" algn="ctr" rtl="0">
              <a:buNone/>
            </a:pP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Bezpieczne relacje są oparte na zaufaniu, </a:t>
            </a:r>
            <a:br>
              <a:rPr lang="pl-PL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zrozumieniu oraz szanowaniu swoich granic i odmienności.</a:t>
            </a:r>
          </a:p>
          <a:p>
            <a:pPr marL="45720" indent="0" rtl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539" y="304061"/>
            <a:ext cx="11376628" cy="914400"/>
          </a:xfrm>
        </p:spPr>
        <p:txBody>
          <a:bodyPr rtlCol="0">
            <a:normAutofit/>
          </a:bodyPr>
          <a:lstStyle/>
          <a:p>
            <a:pPr rtl="0"/>
            <a:r>
              <a:rPr lang="pl" dirty="0"/>
              <a:t>Zachowania zabronione: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341180" y="1722267"/>
            <a:ext cx="7762043" cy="3835154"/>
          </a:xfrm>
        </p:spPr>
        <p:txBody>
          <a:bodyPr rtlCol="0">
            <a:normAutofit fontScale="25000" lnSpcReduction="20000"/>
          </a:bodyPr>
          <a:lstStyle/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stosowanie przemocy fizycznej wobec innych (szarpanie, bicie, popychanie, itp.),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stosowanie przemocy słownej (wyzywanie uczniów, nauczycieli czy innych pracowników; wyśmiewanie z zachowania, wyglądu, preferencji, sytuacji osobistych, itp.),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dyskryminowanie innych ze względu na jakąkolwiek odmienność,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używanie wulgarnych słów lub gestów,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stosowanie wymuszeń (nakłanianie do określonego zachowania, </a:t>
            </a:r>
            <a:br>
              <a:rPr lang="pl-PL" sz="6400" dirty="0"/>
            </a:br>
            <a:r>
              <a:rPr lang="pl-PL" sz="6400" dirty="0"/>
              <a:t>do oddania jakiegoś przedmiotu lub pieniędzy, zastraszanie, stosowanie gróźb),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robienie żartów o tematyce erotycznej,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przekraczanie granic intymnych innego ucznia (dotykanie mimo sprzeciwu, obmacywanie, nakłanianie do obcowania płciowego, itp.),</a:t>
            </a:r>
          </a:p>
          <a:p>
            <a:pPr marL="857250" indent="-85725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539" y="304061"/>
            <a:ext cx="11376628" cy="914400"/>
          </a:xfrm>
        </p:spPr>
        <p:txBody>
          <a:bodyPr rtlCol="0">
            <a:normAutofit/>
          </a:bodyPr>
          <a:lstStyle/>
          <a:p>
            <a:pPr rtl="0"/>
            <a:r>
              <a:rPr lang="pl" dirty="0"/>
              <a:t>Zachowania zabronione w PSONI: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647355" y="1349406"/>
            <a:ext cx="7186579" cy="4119239"/>
          </a:xfrm>
        </p:spPr>
        <p:txBody>
          <a:bodyPr rtlCol="0">
            <a:normAutofit fontScale="25000" lnSpcReduction="20000"/>
          </a:bodyPr>
          <a:lstStyle/>
          <a:p>
            <a:pPr marL="685800" indent="-685800" rtl="0">
              <a:buFont typeface="Wingdings" panose="05000000000000000000" pitchFamily="2" charset="2"/>
              <a:buChar char="q"/>
            </a:pPr>
            <a:endParaRPr lang="pl-PL" sz="4900" dirty="0"/>
          </a:p>
          <a:p>
            <a:pPr marL="685800" indent="-6858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przynoszenie materiałów z treściami nawołującymi do przemocy czy dyskryminacji, a także o tematyce erotycznej (w tym gazety, </a:t>
            </a:r>
            <a:r>
              <a:rPr lang="pl-PL" sz="6400"/>
              <a:t>ulotki </a:t>
            </a:r>
            <a:br>
              <a:rPr lang="pl-PL" sz="6400"/>
            </a:br>
            <a:r>
              <a:rPr lang="pl-PL" sz="6400"/>
              <a:t>i </a:t>
            </a:r>
            <a:r>
              <a:rPr lang="pl-PL" sz="6400" dirty="0"/>
              <a:t>inne publikacje),</a:t>
            </a:r>
          </a:p>
          <a:p>
            <a:pPr marL="685800" indent="-68580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przywłaszczanie czyjegoś mienia lub pieniędzy, dokonywanie kradzieży,</a:t>
            </a:r>
          </a:p>
          <a:p>
            <a:pPr marL="685800" indent="-68580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spożywanie alkoholu lub substancji działających podobnie jak alkohol, palenie tytoniu, e-papierosów, itp.,</a:t>
            </a:r>
          </a:p>
          <a:p>
            <a:pPr marL="685800" indent="-68580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częstowanie innych alkoholem, substancjami działającymi podobnie jak alkohol, wyrobami tytoniowymi lub e-papierosami </a:t>
            </a:r>
            <a:br>
              <a:rPr lang="pl-PL" sz="6400" dirty="0"/>
            </a:br>
            <a:r>
              <a:rPr lang="pl-PL" sz="6400" dirty="0"/>
              <a:t>i innymi substancjami uznanymi za szkodliwe dla zdrowia </a:t>
            </a:r>
            <a:br>
              <a:rPr lang="pl-PL" sz="6400" dirty="0"/>
            </a:br>
            <a:r>
              <a:rPr lang="pl-PL" sz="6400" dirty="0"/>
              <a:t>i niedozwolonymi dla osób niepełnoletnich,</a:t>
            </a:r>
          </a:p>
          <a:p>
            <a:pPr marL="685800" indent="-68580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utrwalanie wizerunku lub głosu innych osób bez ich wiedzy lub pozwolenia,</a:t>
            </a:r>
          </a:p>
          <a:p>
            <a:pPr marL="685800" indent="-685800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6400" dirty="0"/>
              <a:t>stosowanie przemocy w Internecie</a:t>
            </a:r>
          </a:p>
          <a:p>
            <a:pPr rtl="0"/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3340682262"/>
      </p:ext>
    </p:extLst>
  </p:cSld>
  <p:clrMapOvr>
    <a:masterClrMapping/>
  </p:clrMapOvr>
</p:sld>
</file>

<file path=ppt/theme/theme1.xml><?xml version="1.0" encoding="utf-8"?>
<a:theme xmlns:a="http://schemas.openxmlformats.org/drawingml/2006/main" name="Bawiące się dzieci 16: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58_TF03461883_TF03461883" id="{CB1E742B-07C7-400E-AC72-0F240E4DAFC6}" vid="{6946C01C-0A18-4EED-B65C-F3BDDA07F56C}"/>
    </a:ext>
  </a:extLst>
</a:theme>
</file>

<file path=ppt/theme/theme2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edukacyjna z motywem bawiących się dzieci (ilustracja w stylu kreskówki, panoramiczna)</Template>
  <TotalTime>161</TotalTime>
  <Words>750</Words>
  <Application>Microsoft Office PowerPoint</Application>
  <PresentationFormat>Panoramiczny</PresentationFormat>
  <Paragraphs>96</Paragraphs>
  <Slides>12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Euphemia</vt:lpstr>
      <vt:lpstr>Lato</vt:lpstr>
      <vt:lpstr>Open Sans</vt:lpstr>
      <vt:lpstr>Wingdings</vt:lpstr>
      <vt:lpstr>Bawiące się dzieci 16:9</vt:lpstr>
      <vt:lpstr>STANDARDY OCHRONY MAŁOLETNICH</vt:lpstr>
      <vt:lpstr>Gdy doświadczasz przemocy możesz liczyć  na pomoc pracowników PSONI.  </vt:lpstr>
      <vt:lpstr>Jeśli chcesz opowiedzieć  o swoich przeżyciach – zostaniesz spokojnie wysłuchany  i potraktowany poważnie.</vt:lpstr>
      <vt:lpstr>Prezentacja programu PowerPoint</vt:lpstr>
      <vt:lpstr>Prezentacja programu PowerPoint</vt:lpstr>
      <vt:lpstr>Prezentacja programu PowerPoint</vt:lpstr>
      <vt:lpstr>Kontaktując się z innymi pamiętaj by:</vt:lpstr>
      <vt:lpstr>Zachowania zabronione:</vt:lpstr>
      <vt:lpstr>Zachowania zabronione w PSONI:</vt:lpstr>
      <vt:lpstr>Prezentacja programu PowerPoint</vt:lpstr>
      <vt:lpstr>Prezentacja programu PowerPoint</vt:lpstr>
      <vt:lpstr>Jeśli zaznasz przemocy w Internecie: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PROCEDURY OCHRONY MAŁOLETNICH</dc:title>
  <dc:creator>Bożena Czajka MBM Tychy</dc:creator>
  <cp:lastModifiedBy>Biuro</cp:lastModifiedBy>
  <cp:revision>20</cp:revision>
  <dcterms:created xsi:type="dcterms:W3CDTF">2024-01-09T09:21:39Z</dcterms:created>
  <dcterms:modified xsi:type="dcterms:W3CDTF">2024-04-09T08:51:51Z</dcterms:modified>
</cp:coreProperties>
</file>